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90" r:id="rId4"/>
    <p:sldId id="287" r:id="rId5"/>
    <p:sldId id="286" r:id="rId6"/>
    <p:sldId id="263" r:id="rId7"/>
    <p:sldId id="289" r:id="rId8"/>
    <p:sldId id="288" r:id="rId9"/>
    <p:sldId id="265" r:id="rId10"/>
    <p:sldId id="281" r:id="rId11"/>
    <p:sldId id="268" r:id="rId12"/>
    <p:sldId id="272" r:id="rId13"/>
    <p:sldId id="274" r:id="rId14"/>
    <p:sldId id="277" r:id="rId15"/>
    <p:sldId id="280" r:id="rId1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5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4.jpe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CFF07A-FDBA-402F-934C-7B540FA183C6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F78C421A-5EB1-4E83-9783-0F8DE8875CAF}">
      <dgm:prSet phldrT="[Text]"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RED</a:t>
          </a:r>
          <a:endParaRPr lang="bg-BG" b="1" dirty="0">
            <a:solidFill>
              <a:srgbClr val="C00000"/>
            </a:solidFill>
          </a:endParaRPr>
        </a:p>
      </dgm:t>
    </dgm:pt>
    <dgm:pt modelId="{E54268EF-FDD6-4E93-85E2-EE2A6CB76903}" type="parTrans" cxnId="{A42951AA-595F-401C-B933-5A1832DF3B48}">
      <dgm:prSet/>
      <dgm:spPr/>
      <dgm:t>
        <a:bodyPr/>
        <a:lstStyle/>
        <a:p>
          <a:endParaRPr lang="bg-BG"/>
        </a:p>
      </dgm:t>
    </dgm:pt>
    <dgm:pt modelId="{0DD601DE-FEAB-4C4F-9826-A7676298FE9C}" type="sibTrans" cxnId="{A42951AA-595F-401C-B933-5A1832DF3B48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bg-BG"/>
        </a:p>
      </dgm:t>
    </dgm:pt>
    <dgm:pt modelId="{5B4F9989-1D1A-4C24-AF6B-01680EE91CC9}">
      <dgm:prSet phldrT="[Text]"/>
      <dgm:spPr/>
      <dgm:t>
        <a:bodyPr/>
        <a:lstStyle/>
        <a:p>
          <a:r>
            <a:rPr lang="en-US" dirty="0"/>
            <a:t>WHITE</a:t>
          </a:r>
          <a:endParaRPr lang="bg-BG" dirty="0"/>
        </a:p>
      </dgm:t>
    </dgm:pt>
    <dgm:pt modelId="{6C886E9C-67E1-414F-AF2C-8C7402B6F3D1}" type="parTrans" cxnId="{85135650-B452-457B-8BDC-0725E8D77706}">
      <dgm:prSet/>
      <dgm:spPr/>
      <dgm:t>
        <a:bodyPr/>
        <a:lstStyle/>
        <a:p>
          <a:endParaRPr lang="bg-BG"/>
        </a:p>
      </dgm:t>
    </dgm:pt>
    <dgm:pt modelId="{EFCC372C-D278-44AF-B14E-6379A2DAFDB9}" type="sibTrans" cxnId="{85135650-B452-457B-8BDC-0725E8D77706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bg-BG"/>
        </a:p>
      </dgm:t>
    </dgm:pt>
    <dgm:pt modelId="{A2A3E294-FDC2-4C68-AF47-90B88BA89F76}">
      <dgm:prSet/>
      <dgm:spPr/>
      <dgm:t>
        <a:bodyPr/>
        <a:lstStyle/>
        <a:p>
          <a:r>
            <a:rPr lang="en-US" b="1" dirty="0">
              <a:solidFill>
                <a:srgbClr val="92D050"/>
              </a:solidFill>
            </a:rPr>
            <a:t>GREEN</a:t>
          </a:r>
          <a:endParaRPr lang="bg-BG" b="1" dirty="0">
            <a:solidFill>
              <a:srgbClr val="92D050"/>
            </a:solidFill>
          </a:endParaRPr>
        </a:p>
      </dgm:t>
    </dgm:pt>
    <dgm:pt modelId="{037A2C7D-0FF1-4598-8EF6-9CCBAB92FDA9}" type="parTrans" cxnId="{D2D9CF9A-B021-4560-8CEA-6FA8CA2304FA}">
      <dgm:prSet/>
      <dgm:spPr/>
      <dgm:t>
        <a:bodyPr/>
        <a:lstStyle/>
        <a:p>
          <a:endParaRPr lang="bg-BG"/>
        </a:p>
      </dgm:t>
    </dgm:pt>
    <dgm:pt modelId="{3C9B6A86-B6EF-4C70-AC9A-90AA1F6DBE9E}" type="sibTrans" cxnId="{D2D9CF9A-B021-4560-8CEA-6FA8CA2304FA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bg-BG"/>
        </a:p>
      </dgm:t>
    </dgm:pt>
    <dgm:pt modelId="{94BF123E-D616-4A9C-B472-1523704F7D41}" type="pres">
      <dgm:prSet presAssocID="{28CFF07A-FDBA-402F-934C-7B540FA183C6}" presName="Name0" presStyleCnt="0">
        <dgm:presLayoutVars>
          <dgm:chMax val="7"/>
          <dgm:chPref val="7"/>
          <dgm:dir/>
        </dgm:presLayoutVars>
      </dgm:prSet>
      <dgm:spPr/>
    </dgm:pt>
    <dgm:pt modelId="{506F2D10-3E4C-4F4B-8643-34C3FAF8F709}" type="pres">
      <dgm:prSet presAssocID="{28CFF07A-FDBA-402F-934C-7B540FA183C6}" presName="dot1" presStyleLbl="alignNode1" presStyleIdx="0" presStyleCnt="12"/>
      <dgm:spPr/>
    </dgm:pt>
    <dgm:pt modelId="{99A74884-1EC8-49CA-B151-60F8E443CAFC}" type="pres">
      <dgm:prSet presAssocID="{28CFF07A-FDBA-402F-934C-7B540FA183C6}" presName="dot2" presStyleLbl="alignNode1" presStyleIdx="1" presStyleCnt="12"/>
      <dgm:spPr/>
    </dgm:pt>
    <dgm:pt modelId="{EAEC4083-CE94-4F18-8129-EA439D06D06F}" type="pres">
      <dgm:prSet presAssocID="{28CFF07A-FDBA-402F-934C-7B540FA183C6}" presName="dot3" presStyleLbl="alignNode1" presStyleIdx="2" presStyleCnt="12"/>
      <dgm:spPr/>
    </dgm:pt>
    <dgm:pt modelId="{DFFCC0CC-44A6-4D04-B0E6-B823FC323394}" type="pres">
      <dgm:prSet presAssocID="{28CFF07A-FDBA-402F-934C-7B540FA183C6}" presName="dot4" presStyleLbl="alignNode1" presStyleIdx="3" presStyleCnt="12"/>
      <dgm:spPr/>
    </dgm:pt>
    <dgm:pt modelId="{D49FF92C-2255-4769-BD1E-B3FD2801FB1A}" type="pres">
      <dgm:prSet presAssocID="{28CFF07A-FDBA-402F-934C-7B540FA183C6}" presName="dot5" presStyleLbl="alignNode1" presStyleIdx="4" presStyleCnt="12"/>
      <dgm:spPr/>
    </dgm:pt>
    <dgm:pt modelId="{DC1CC60C-12CB-4950-A4C3-F7E637BDFC09}" type="pres">
      <dgm:prSet presAssocID="{28CFF07A-FDBA-402F-934C-7B540FA183C6}" presName="dotArrow1" presStyleLbl="alignNode1" presStyleIdx="5" presStyleCnt="12"/>
      <dgm:spPr/>
    </dgm:pt>
    <dgm:pt modelId="{5A2C3E49-735F-4DDB-94FA-135EA347B566}" type="pres">
      <dgm:prSet presAssocID="{28CFF07A-FDBA-402F-934C-7B540FA183C6}" presName="dotArrow2" presStyleLbl="alignNode1" presStyleIdx="6" presStyleCnt="12"/>
      <dgm:spPr/>
    </dgm:pt>
    <dgm:pt modelId="{19D0F53D-7C96-4B7E-8824-5F8290322EF7}" type="pres">
      <dgm:prSet presAssocID="{28CFF07A-FDBA-402F-934C-7B540FA183C6}" presName="dotArrow3" presStyleLbl="alignNode1" presStyleIdx="7" presStyleCnt="12"/>
      <dgm:spPr/>
    </dgm:pt>
    <dgm:pt modelId="{72E7DA4E-47F0-4100-B9DA-1BB7110F072E}" type="pres">
      <dgm:prSet presAssocID="{28CFF07A-FDBA-402F-934C-7B540FA183C6}" presName="dotArrow4" presStyleLbl="alignNode1" presStyleIdx="8" presStyleCnt="12"/>
      <dgm:spPr/>
    </dgm:pt>
    <dgm:pt modelId="{79475BE1-63A3-4252-93C9-5973EF599D91}" type="pres">
      <dgm:prSet presAssocID="{28CFF07A-FDBA-402F-934C-7B540FA183C6}" presName="dotArrow5" presStyleLbl="alignNode1" presStyleIdx="9" presStyleCnt="12"/>
      <dgm:spPr/>
    </dgm:pt>
    <dgm:pt modelId="{33AADCD6-9001-4088-BAA2-6F24F06CD042}" type="pres">
      <dgm:prSet presAssocID="{28CFF07A-FDBA-402F-934C-7B540FA183C6}" presName="dotArrow6" presStyleLbl="alignNode1" presStyleIdx="10" presStyleCnt="12"/>
      <dgm:spPr/>
    </dgm:pt>
    <dgm:pt modelId="{D17B98D4-E470-4CE6-88E1-D486768646CB}" type="pres">
      <dgm:prSet presAssocID="{28CFF07A-FDBA-402F-934C-7B540FA183C6}" presName="dotArrow7" presStyleLbl="alignNode1" presStyleIdx="11" presStyleCnt="12"/>
      <dgm:spPr/>
    </dgm:pt>
    <dgm:pt modelId="{68D2449D-A664-498F-A8A5-56555147C58E}" type="pres">
      <dgm:prSet presAssocID="{F78C421A-5EB1-4E83-9783-0F8DE8875CAF}" presName="parTx1" presStyleLbl="node1" presStyleIdx="0" presStyleCnt="3"/>
      <dgm:spPr/>
    </dgm:pt>
    <dgm:pt modelId="{62A333B0-F443-4E12-A09E-CCC649267A36}" type="pres">
      <dgm:prSet presAssocID="{0DD601DE-FEAB-4C4F-9826-A7676298FE9C}" presName="picture1" presStyleCnt="0"/>
      <dgm:spPr/>
    </dgm:pt>
    <dgm:pt modelId="{1887E806-4705-4F32-BBC5-DBF5FC45DF6C}" type="pres">
      <dgm:prSet presAssocID="{0DD601DE-FEAB-4C4F-9826-A7676298FE9C}" presName="imageRepeatNode" presStyleLbl="fgImgPlace1" presStyleIdx="0" presStyleCnt="3"/>
      <dgm:spPr/>
    </dgm:pt>
    <dgm:pt modelId="{756AE625-FAA9-47AF-8E0F-8D12C6964208}" type="pres">
      <dgm:prSet presAssocID="{A2A3E294-FDC2-4C68-AF47-90B88BA89F76}" presName="parTx2" presStyleLbl="node1" presStyleIdx="1" presStyleCnt="3"/>
      <dgm:spPr/>
    </dgm:pt>
    <dgm:pt modelId="{EC648282-518A-4C73-AF21-F0CAF18A2668}" type="pres">
      <dgm:prSet presAssocID="{3C9B6A86-B6EF-4C70-AC9A-90AA1F6DBE9E}" presName="picture2" presStyleCnt="0"/>
      <dgm:spPr/>
    </dgm:pt>
    <dgm:pt modelId="{E7C2D145-72B9-479E-9BE7-F7394E4F56BF}" type="pres">
      <dgm:prSet presAssocID="{3C9B6A86-B6EF-4C70-AC9A-90AA1F6DBE9E}" presName="imageRepeatNode" presStyleLbl="fgImgPlace1" presStyleIdx="1" presStyleCnt="3" custLinFactY="-12477" custLinFactNeighborX="60874" custLinFactNeighborY="-100000"/>
      <dgm:spPr/>
    </dgm:pt>
    <dgm:pt modelId="{5E8EFC14-5FCF-47CE-9B61-629AC991DD3F}" type="pres">
      <dgm:prSet presAssocID="{5B4F9989-1D1A-4C24-AF6B-01680EE91CC9}" presName="parTx3" presStyleLbl="node1" presStyleIdx="2" presStyleCnt="3"/>
      <dgm:spPr/>
    </dgm:pt>
    <dgm:pt modelId="{34218677-C224-4CC4-9121-BF1E40A35F47}" type="pres">
      <dgm:prSet presAssocID="{EFCC372C-D278-44AF-B14E-6379A2DAFDB9}" presName="picture3" presStyleCnt="0"/>
      <dgm:spPr/>
    </dgm:pt>
    <dgm:pt modelId="{18695220-6B23-4C32-B57E-9DE145FB9DD4}" type="pres">
      <dgm:prSet presAssocID="{EFCC372C-D278-44AF-B14E-6379A2DAFDB9}" presName="imageRepeatNode" presStyleLbl="fgImgPlace1" presStyleIdx="2" presStyleCnt="3" custLinFactY="12681" custLinFactNeighborX="-58445" custLinFactNeighborY="100000"/>
      <dgm:spPr/>
    </dgm:pt>
  </dgm:ptLst>
  <dgm:cxnLst>
    <dgm:cxn modelId="{384EC009-6F44-42F9-AB4A-922DCFF5F98B}" type="presOf" srcId="{EFCC372C-D278-44AF-B14E-6379A2DAFDB9}" destId="{18695220-6B23-4C32-B57E-9DE145FB9DD4}" srcOrd="0" destOrd="0" presId="urn:microsoft.com/office/officeart/2008/layout/AscendingPictureAccentProcess"/>
    <dgm:cxn modelId="{B044043F-FA9F-4EC2-AB6D-C4CE8A622FB1}" type="presOf" srcId="{5B4F9989-1D1A-4C24-AF6B-01680EE91CC9}" destId="{5E8EFC14-5FCF-47CE-9B61-629AC991DD3F}" srcOrd="0" destOrd="0" presId="urn:microsoft.com/office/officeart/2008/layout/AscendingPictureAccentProcess"/>
    <dgm:cxn modelId="{5E44DB6A-5BD7-4F61-81A1-2431CC03532D}" type="presOf" srcId="{0DD601DE-FEAB-4C4F-9826-A7676298FE9C}" destId="{1887E806-4705-4F32-BBC5-DBF5FC45DF6C}" srcOrd="0" destOrd="0" presId="urn:microsoft.com/office/officeart/2008/layout/AscendingPictureAccentProcess"/>
    <dgm:cxn modelId="{85135650-B452-457B-8BDC-0725E8D77706}" srcId="{28CFF07A-FDBA-402F-934C-7B540FA183C6}" destId="{5B4F9989-1D1A-4C24-AF6B-01680EE91CC9}" srcOrd="2" destOrd="0" parTransId="{6C886E9C-67E1-414F-AF2C-8C7402B6F3D1}" sibTransId="{EFCC372C-D278-44AF-B14E-6379A2DAFDB9}"/>
    <dgm:cxn modelId="{D2D9CF9A-B021-4560-8CEA-6FA8CA2304FA}" srcId="{28CFF07A-FDBA-402F-934C-7B540FA183C6}" destId="{A2A3E294-FDC2-4C68-AF47-90B88BA89F76}" srcOrd="1" destOrd="0" parTransId="{037A2C7D-0FF1-4598-8EF6-9CCBAB92FDA9}" sibTransId="{3C9B6A86-B6EF-4C70-AC9A-90AA1F6DBE9E}"/>
    <dgm:cxn modelId="{98A39DA8-F450-47C6-8449-C772D5AE7FA3}" type="presOf" srcId="{F78C421A-5EB1-4E83-9783-0F8DE8875CAF}" destId="{68D2449D-A664-498F-A8A5-56555147C58E}" srcOrd="0" destOrd="0" presId="urn:microsoft.com/office/officeart/2008/layout/AscendingPictureAccentProcess"/>
    <dgm:cxn modelId="{A42951AA-595F-401C-B933-5A1832DF3B48}" srcId="{28CFF07A-FDBA-402F-934C-7B540FA183C6}" destId="{F78C421A-5EB1-4E83-9783-0F8DE8875CAF}" srcOrd="0" destOrd="0" parTransId="{E54268EF-FDD6-4E93-85E2-EE2A6CB76903}" sibTransId="{0DD601DE-FEAB-4C4F-9826-A7676298FE9C}"/>
    <dgm:cxn modelId="{71DB3AC8-A374-4A6F-AAB6-9F0B360A4D8C}" type="presOf" srcId="{3C9B6A86-B6EF-4C70-AC9A-90AA1F6DBE9E}" destId="{E7C2D145-72B9-479E-9BE7-F7394E4F56BF}" srcOrd="0" destOrd="0" presId="urn:microsoft.com/office/officeart/2008/layout/AscendingPictureAccentProcess"/>
    <dgm:cxn modelId="{14EB13E3-6392-43E4-A566-063D16D16AC5}" type="presOf" srcId="{A2A3E294-FDC2-4C68-AF47-90B88BA89F76}" destId="{756AE625-FAA9-47AF-8E0F-8D12C6964208}" srcOrd="0" destOrd="0" presId="urn:microsoft.com/office/officeart/2008/layout/AscendingPictureAccentProcess"/>
    <dgm:cxn modelId="{A4359EE5-B8A2-4803-8191-076910BF36D4}" type="presOf" srcId="{28CFF07A-FDBA-402F-934C-7B540FA183C6}" destId="{94BF123E-D616-4A9C-B472-1523704F7D41}" srcOrd="0" destOrd="0" presId="urn:microsoft.com/office/officeart/2008/layout/AscendingPictureAccentProcess"/>
    <dgm:cxn modelId="{4D231234-7F58-4698-A637-6D21EB40DDC1}" type="presParOf" srcId="{94BF123E-D616-4A9C-B472-1523704F7D41}" destId="{506F2D10-3E4C-4F4B-8643-34C3FAF8F709}" srcOrd="0" destOrd="0" presId="urn:microsoft.com/office/officeart/2008/layout/AscendingPictureAccentProcess"/>
    <dgm:cxn modelId="{D41BE373-3636-46EE-9F3C-CCA1C605AC13}" type="presParOf" srcId="{94BF123E-D616-4A9C-B472-1523704F7D41}" destId="{99A74884-1EC8-49CA-B151-60F8E443CAFC}" srcOrd="1" destOrd="0" presId="urn:microsoft.com/office/officeart/2008/layout/AscendingPictureAccentProcess"/>
    <dgm:cxn modelId="{F9E051AE-75DD-4533-B2BC-AF5FC81A6D06}" type="presParOf" srcId="{94BF123E-D616-4A9C-B472-1523704F7D41}" destId="{EAEC4083-CE94-4F18-8129-EA439D06D06F}" srcOrd="2" destOrd="0" presId="urn:microsoft.com/office/officeart/2008/layout/AscendingPictureAccentProcess"/>
    <dgm:cxn modelId="{3C937B2C-27AA-4A8C-9147-03342D070044}" type="presParOf" srcId="{94BF123E-D616-4A9C-B472-1523704F7D41}" destId="{DFFCC0CC-44A6-4D04-B0E6-B823FC323394}" srcOrd="3" destOrd="0" presId="urn:microsoft.com/office/officeart/2008/layout/AscendingPictureAccentProcess"/>
    <dgm:cxn modelId="{C8A36BB6-34E7-4E74-BAD5-68A52D2CD966}" type="presParOf" srcId="{94BF123E-D616-4A9C-B472-1523704F7D41}" destId="{D49FF92C-2255-4769-BD1E-B3FD2801FB1A}" srcOrd="4" destOrd="0" presId="urn:microsoft.com/office/officeart/2008/layout/AscendingPictureAccentProcess"/>
    <dgm:cxn modelId="{DD1337B6-ADB1-4A32-A2B9-307B3052D0CD}" type="presParOf" srcId="{94BF123E-D616-4A9C-B472-1523704F7D41}" destId="{DC1CC60C-12CB-4950-A4C3-F7E637BDFC09}" srcOrd="5" destOrd="0" presId="urn:microsoft.com/office/officeart/2008/layout/AscendingPictureAccentProcess"/>
    <dgm:cxn modelId="{E5127AA7-9CB5-4356-9D71-452878CEFF0E}" type="presParOf" srcId="{94BF123E-D616-4A9C-B472-1523704F7D41}" destId="{5A2C3E49-735F-4DDB-94FA-135EA347B566}" srcOrd="6" destOrd="0" presId="urn:microsoft.com/office/officeart/2008/layout/AscendingPictureAccentProcess"/>
    <dgm:cxn modelId="{3ADD3BAF-C816-4D04-95CA-513EC9310A86}" type="presParOf" srcId="{94BF123E-D616-4A9C-B472-1523704F7D41}" destId="{19D0F53D-7C96-4B7E-8824-5F8290322EF7}" srcOrd="7" destOrd="0" presId="urn:microsoft.com/office/officeart/2008/layout/AscendingPictureAccentProcess"/>
    <dgm:cxn modelId="{B2DD5D30-3EA6-446E-BDC0-21053B676D45}" type="presParOf" srcId="{94BF123E-D616-4A9C-B472-1523704F7D41}" destId="{72E7DA4E-47F0-4100-B9DA-1BB7110F072E}" srcOrd="8" destOrd="0" presId="urn:microsoft.com/office/officeart/2008/layout/AscendingPictureAccentProcess"/>
    <dgm:cxn modelId="{C8501968-2E4C-4403-92B3-8C3EA6A66558}" type="presParOf" srcId="{94BF123E-D616-4A9C-B472-1523704F7D41}" destId="{79475BE1-63A3-4252-93C9-5973EF599D91}" srcOrd="9" destOrd="0" presId="urn:microsoft.com/office/officeart/2008/layout/AscendingPictureAccentProcess"/>
    <dgm:cxn modelId="{F5A3F88B-9042-4540-AB52-ED5DBD32E946}" type="presParOf" srcId="{94BF123E-D616-4A9C-B472-1523704F7D41}" destId="{33AADCD6-9001-4088-BAA2-6F24F06CD042}" srcOrd="10" destOrd="0" presId="urn:microsoft.com/office/officeart/2008/layout/AscendingPictureAccentProcess"/>
    <dgm:cxn modelId="{CC66E556-EF50-48FC-A7ED-3E22189FA0F9}" type="presParOf" srcId="{94BF123E-D616-4A9C-B472-1523704F7D41}" destId="{D17B98D4-E470-4CE6-88E1-D486768646CB}" srcOrd="11" destOrd="0" presId="urn:microsoft.com/office/officeart/2008/layout/AscendingPictureAccentProcess"/>
    <dgm:cxn modelId="{302F5E26-7396-4FD0-AC24-D1A17ECBF7AB}" type="presParOf" srcId="{94BF123E-D616-4A9C-B472-1523704F7D41}" destId="{68D2449D-A664-498F-A8A5-56555147C58E}" srcOrd="12" destOrd="0" presId="urn:microsoft.com/office/officeart/2008/layout/AscendingPictureAccentProcess"/>
    <dgm:cxn modelId="{6D2AD380-C089-4F39-8D7C-294116B6EB42}" type="presParOf" srcId="{94BF123E-D616-4A9C-B472-1523704F7D41}" destId="{62A333B0-F443-4E12-A09E-CCC649267A36}" srcOrd="13" destOrd="0" presId="urn:microsoft.com/office/officeart/2008/layout/AscendingPictureAccentProcess"/>
    <dgm:cxn modelId="{B4320102-F2A3-404B-B178-B4DF4218BF52}" type="presParOf" srcId="{62A333B0-F443-4E12-A09E-CCC649267A36}" destId="{1887E806-4705-4F32-BBC5-DBF5FC45DF6C}" srcOrd="0" destOrd="0" presId="urn:microsoft.com/office/officeart/2008/layout/AscendingPictureAccentProcess"/>
    <dgm:cxn modelId="{09B7BE34-0D57-4A66-B043-80BBDFC5F687}" type="presParOf" srcId="{94BF123E-D616-4A9C-B472-1523704F7D41}" destId="{756AE625-FAA9-47AF-8E0F-8D12C6964208}" srcOrd="14" destOrd="0" presId="urn:microsoft.com/office/officeart/2008/layout/AscendingPictureAccentProcess"/>
    <dgm:cxn modelId="{62CC3CA6-017E-437E-A9E0-1F88A7492907}" type="presParOf" srcId="{94BF123E-D616-4A9C-B472-1523704F7D41}" destId="{EC648282-518A-4C73-AF21-F0CAF18A2668}" srcOrd="15" destOrd="0" presId="urn:microsoft.com/office/officeart/2008/layout/AscendingPictureAccentProcess"/>
    <dgm:cxn modelId="{818FF15A-7A13-4370-8930-2463317C4C94}" type="presParOf" srcId="{EC648282-518A-4C73-AF21-F0CAF18A2668}" destId="{E7C2D145-72B9-479E-9BE7-F7394E4F56BF}" srcOrd="0" destOrd="0" presId="urn:microsoft.com/office/officeart/2008/layout/AscendingPictureAccentProcess"/>
    <dgm:cxn modelId="{98FCEE39-FEB5-44C1-9B3E-DEDE5FC5D171}" type="presParOf" srcId="{94BF123E-D616-4A9C-B472-1523704F7D41}" destId="{5E8EFC14-5FCF-47CE-9B61-629AC991DD3F}" srcOrd="16" destOrd="0" presId="urn:microsoft.com/office/officeart/2008/layout/AscendingPictureAccentProcess"/>
    <dgm:cxn modelId="{6AEA8BC8-9D6F-47AC-A25C-B34C3E3A3A90}" type="presParOf" srcId="{94BF123E-D616-4A9C-B472-1523704F7D41}" destId="{34218677-C224-4CC4-9121-BF1E40A35F47}" srcOrd="17" destOrd="0" presId="urn:microsoft.com/office/officeart/2008/layout/AscendingPictureAccentProcess"/>
    <dgm:cxn modelId="{5E10FE62-99B4-4309-AA83-D48BCEB7C916}" type="presParOf" srcId="{34218677-C224-4CC4-9121-BF1E40A35F47}" destId="{18695220-6B23-4C32-B57E-9DE145FB9DD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F2D10-3E4C-4F4B-8643-34C3FAF8F709}">
      <dsp:nvSpPr>
        <dsp:cNvPr id="0" name=""/>
        <dsp:cNvSpPr/>
      </dsp:nvSpPr>
      <dsp:spPr>
        <a:xfrm>
          <a:off x="3492233" y="3324807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74884-1EC8-49CA-B151-60F8E443CAFC}">
      <dsp:nvSpPr>
        <dsp:cNvPr id="0" name=""/>
        <dsp:cNvSpPr/>
      </dsp:nvSpPr>
      <dsp:spPr>
        <a:xfrm>
          <a:off x="3263081" y="3435118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C4083-CE94-4F18-8129-EA439D06D06F}">
      <dsp:nvSpPr>
        <dsp:cNvPr id="0" name=""/>
        <dsp:cNvSpPr/>
      </dsp:nvSpPr>
      <dsp:spPr>
        <a:xfrm>
          <a:off x="3022989" y="3522252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FCC0CC-44A6-4D04-B0E6-B823FC323394}">
      <dsp:nvSpPr>
        <dsp:cNvPr id="0" name=""/>
        <dsp:cNvSpPr/>
      </dsp:nvSpPr>
      <dsp:spPr>
        <a:xfrm>
          <a:off x="4592404" y="2047855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FF92C-2255-4769-BD1E-B3FD2801FB1A}">
      <dsp:nvSpPr>
        <dsp:cNvPr id="0" name=""/>
        <dsp:cNvSpPr/>
      </dsp:nvSpPr>
      <dsp:spPr>
        <a:xfrm>
          <a:off x="4500014" y="2272341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1CC60C-12CB-4950-A4C3-F7E637BDFC09}">
      <dsp:nvSpPr>
        <dsp:cNvPr id="0" name=""/>
        <dsp:cNvSpPr/>
      </dsp:nvSpPr>
      <dsp:spPr>
        <a:xfrm>
          <a:off x="4434368" y="357985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C3E49-735F-4DDB-94FA-135EA347B566}">
      <dsp:nvSpPr>
        <dsp:cNvPr id="0" name=""/>
        <dsp:cNvSpPr/>
      </dsp:nvSpPr>
      <dsp:spPr>
        <a:xfrm>
          <a:off x="4603345" y="250679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D0F53D-7C96-4B7E-8824-5F8290322EF7}">
      <dsp:nvSpPr>
        <dsp:cNvPr id="0" name=""/>
        <dsp:cNvSpPr/>
      </dsp:nvSpPr>
      <dsp:spPr>
        <a:xfrm>
          <a:off x="4772321" y="143372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E7DA4E-47F0-4100-B9DA-1BB7110F072E}">
      <dsp:nvSpPr>
        <dsp:cNvPr id="0" name=""/>
        <dsp:cNvSpPr/>
      </dsp:nvSpPr>
      <dsp:spPr>
        <a:xfrm>
          <a:off x="4941298" y="250679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75BE1-63A3-4252-93C9-5973EF599D91}">
      <dsp:nvSpPr>
        <dsp:cNvPr id="0" name=""/>
        <dsp:cNvSpPr/>
      </dsp:nvSpPr>
      <dsp:spPr>
        <a:xfrm>
          <a:off x="5110275" y="357985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AADCD6-9001-4088-BAA2-6F24F06CD042}">
      <dsp:nvSpPr>
        <dsp:cNvPr id="0" name=""/>
        <dsp:cNvSpPr/>
      </dsp:nvSpPr>
      <dsp:spPr>
        <a:xfrm>
          <a:off x="4772321" y="369575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7B98D4-E470-4CE6-88E1-D486768646CB}">
      <dsp:nvSpPr>
        <dsp:cNvPr id="0" name=""/>
        <dsp:cNvSpPr/>
      </dsp:nvSpPr>
      <dsp:spPr>
        <a:xfrm>
          <a:off x="4772321" y="596207"/>
          <a:ext cx="121565" cy="1215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2449D-A664-498F-A8A5-56555147C58E}">
      <dsp:nvSpPr>
        <dsp:cNvPr id="0" name=""/>
        <dsp:cNvSpPr/>
      </dsp:nvSpPr>
      <dsp:spPr>
        <a:xfrm>
          <a:off x="2430355" y="3780909"/>
          <a:ext cx="2622175" cy="703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027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rgbClr val="C00000"/>
              </a:solidFill>
            </a:rPr>
            <a:t>RED</a:t>
          </a:r>
          <a:endParaRPr lang="bg-BG" sz="2900" b="1" kern="1200" dirty="0">
            <a:solidFill>
              <a:srgbClr val="C00000"/>
            </a:solidFill>
          </a:endParaRPr>
        </a:p>
      </dsp:txBody>
      <dsp:txXfrm>
        <a:off x="2464676" y="3815230"/>
        <a:ext cx="2553533" cy="634432"/>
      </dsp:txXfrm>
    </dsp:sp>
    <dsp:sp modelId="{1887E806-4705-4F32-BBC5-DBF5FC45DF6C}">
      <dsp:nvSpPr>
        <dsp:cNvPr id="0" name=""/>
        <dsp:cNvSpPr/>
      </dsp:nvSpPr>
      <dsp:spPr>
        <a:xfrm>
          <a:off x="1703391" y="3091569"/>
          <a:ext cx="1215658" cy="121557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AE625-FAA9-47AF-8E0F-8D12C6964208}">
      <dsp:nvSpPr>
        <dsp:cNvPr id="0" name=""/>
        <dsp:cNvSpPr/>
      </dsp:nvSpPr>
      <dsp:spPr>
        <a:xfrm>
          <a:off x="4117082" y="2867941"/>
          <a:ext cx="2622175" cy="703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027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solidFill>
                <a:srgbClr val="92D050"/>
              </a:solidFill>
            </a:rPr>
            <a:t>GREEN</a:t>
          </a:r>
          <a:endParaRPr lang="bg-BG" sz="2900" b="1" kern="1200" dirty="0">
            <a:solidFill>
              <a:srgbClr val="92D050"/>
            </a:solidFill>
          </a:endParaRPr>
        </a:p>
      </dsp:txBody>
      <dsp:txXfrm>
        <a:off x="4151403" y="2902262"/>
        <a:ext cx="2553533" cy="634432"/>
      </dsp:txXfrm>
    </dsp:sp>
    <dsp:sp modelId="{E7C2D145-72B9-479E-9BE7-F7394E4F56BF}">
      <dsp:nvSpPr>
        <dsp:cNvPr id="0" name=""/>
        <dsp:cNvSpPr/>
      </dsp:nvSpPr>
      <dsp:spPr>
        <a:xfrm>
          <a:off x="4130138" y="811362"/>
          <a:ext cx="1215658" cy="121557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EFC14-5FCF-47CE-9B61-629AC991DD3F}">
      <dsp:nvSpPr>
        <dsp:cNvPr id="0" name=""/>
        <dsp:cNvSpPr/>
      </dsp:nvSpPr>
      <dsp:spPr>
        <a:xfrm>
          <a:off x="4891456" y="1483253"/>
          <a:ext cx="2622175" cy="703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5027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WHITE</a:t>
          </a:r>
          <a:endParaRPr lang="bg-BG" sz="2900" kern="1200" dirty="0"/>
        </a:p>
      </dsp:txBody>
      <dsp:txXfrm>
        <a:off x="4925777" y="1517574"/>
        <a:ext cx="2553533" cy="634432"/>
      </dsp:txXfrm>
    </dsp:sp>
    <dsp:sp modelId="{18695220-6B23-4C32-B57E-9DE145FB9DD4}">
      <dsp:nvSpPr>
        <dsp:cNvPr id="0" name=""/>
        <dsp:cNvSpPr/>
      </dsp:nvSpPr>
      <dsp:spPr>
        <a:xfrm>
          <a:off x="3454001" y="2163633"/>
          <a:ext cx="1215658" cy="121557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CD03C-4F13-4E43-8E4B-E06258DDE608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84FA6-B62C-4D2A-9A9F-7E6E1226CCF3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3269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48982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5254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3412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81394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91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0636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4679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3639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1522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17994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6090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6033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74332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81375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8338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57005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FC00424-0637-45AC-BC60-24945E40CC35}" type="datetimeFigureOut">
              <a:rPr lang="bg-BG" smtClean="0"/>
              <a:pPr/>
              <a:t>17.5.2022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2ED58D8-E063-4AAE-92CB-0A89A6DAC158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3347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liana.psdance@gmail.com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hyperlink" Target="http://www.dance-all.com/" TargetMode="External"/><Relationship Id="rId4" Type="http://schemas.openxmlformats.org/officeDocument/2006/relationships/hyperlink" Target="mailto:alartvisions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ance-all.com/" TargetMode="External"/><Relationship Id="rId7" Type="http://schemas.openxmlformats.org/officeDocument/2006/relationships/image" Target="../media/image3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25.jpeg"/><Relationship Id="rId4" Type="http://schemas.openxmlformats.org/officeDocument/2006/relationships/hyperlink" Target="https://therapy-dance.weebly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rapy-dance.weebly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iliana.psdance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mailto:iliana.psdance@gmail.com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7D2D9B-7896-41FA-BB2E-4118F805C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04" y="116631"/>
            <a:ext cx="4896544" cy="59766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99809" y="1052735"/>
            <a:ext cx="48965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                             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Speaker: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dirty="0"/>
              <a:t>         </a:t>
            </a:r>
            <a:r>
              <a:rPr lang="en-US" sz="2000" i="1" dirty="0" err="1">
                <a:solidFill>
                  <a:srgbClr val="0070C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Dr.Iliana</a:t>
            </a:r>
            <a:r>
              <a:rPr lang="en-US" sz="2000" i="1" dirty="0">
                <a:solidFill>
                  <a:srgbClr val="0070C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en-US" sz="2000" i="1" dirty="0" err="1">
                <a:solidFill>
                  <a:srgbClr val="0070C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Petrova</a:t>
            </a:r>
            <a:r>
              <a:rPr lang="en-US" sz="2000" i="1" dirty="0">
                <a:solidFill>
                  <a:srgbClr val="0070C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Salazar- </a:t>
            </a:r>
          </a:p>
          <a:p>
            <a:pPr algn="ctr"/>
            <a:r>
              <a:rPr lang="en-US" sz="2000" i="1" dirty="0">
                <a:solidFill>
                  <a:srgbClr val="0070C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  Member of CID UNESCO </a:t>
            </a:r>
            <a:r>
              <a:rPr lang="en-US" i="1" dirty="0">
                <a:solidFill>
                  <a:srgbClr val="00B05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                       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Vrinda" panose="020B0502040204020203" pitchFamily="34" charset="0"/>
                <a:cs typeface="Vrinda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 dance researcher</a:t>
            </a:r>
          </a:p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Choreographer, Dance teacher</a:t>
            </a:r>
          </a:p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Sofia, Bulgaria</a:t>
            </a:r>
          </a:p>
          <a:p>
            <a:pPr algn="ctr"/>
            <a:r>
              <a:rPr lang="en-US" i="1" dirty="0">
                <a:solidFill>
                  <a:srgbClr val="0000FF"/>
                </a:solidFill>
                <a:latin typeface="Vrinda" panose="020B0502040204020203" pitchFamily="34" charset="0"/>
                <a:cs typeface="Vrinda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</a:t>
            </a:r>
            <a:r>
              <a:rPr lang="en-US" dirty="0">
                <a:latin typeface="Vrinda" panose="020B0502040204020203" pitchFamily="34" charset="0"/>
                <a:cs typeface="Vrinda" panose="020B0502040204020203" pitchFamily="34" charset="0"/>
                <a:hlinkClick r:id="rId3"/>
              </a:rPr>
              <a:t>iliana.psdance@gmail.com</a:t>
            </a:r>
            <a:endParaRPr lang="en-US" dirty="0"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algn="ctr"/>
            <a:endParaRPr lang="en-US" i="1" dirty="0"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algn="ctr"/>
            <a:endParaRPr lang="en-US" i="1" dirty="0"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algn="ctr"/>
            <a:endParaRPr lang="en-US" i="1" dirty="0"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Leader of:</a:t>
            </a:r>
            <a:r>
              <a:rPr lang="en-US" i="1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en-US" i="1" dirty="0">
                <a:latin typeface="Vrinda" panose="020B0502040204020203" pitchFamily="34" charset="0"/>
                <a:cs typeface="Vrinda" panose="020B0502040204020203" pitchFamily="34" charset="0"/>
              </a:rPr>
              <a:t>   “DANCE - Al Art Visions”</a:t>
            </a:r>
          </a:p>
          <a:p>
            <a:pPr algn="ctr"/>
            <a:r>
              <a:rPr lang="en-US" dirty="0">
                <a:latin typeface="Vrinda" panose="020B0502040204020203" pitchFamily="34" charset="0"/>
                <a:cs typeface="Vrinda" panose="020B0502040204020203" pitchFamily="34" charset="0"/>
                <a:hlinkClick r:id="rId4"/>
              </a:rPr>
              <a:t>   alartvisions@gmail.com</a:t>
            </a:r>
            <a:r>
              <a:rPr lang="en-US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</a:p>
          <a:p>
            <a:pPr algn="ctr"/>
            <a:r>
              <a:rPr lang="en-US" dirty="0">
                <a:latin typeface="Vrinda" panose="020B0502040204020203" pitchFamily="34" charset="0"/>
                <a:cs typeface="Vrinda" panose="020B0502040204020203" pitchFamily="34" charset="0"/>
                <a:hlinkClick r:id="rId5"/>
              </a:rPr>
              <a:t>   www.dance-all.com</a:t>
            </a:r>
            <a:r>
              <a:rPr lang="en-US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endParaRPr lang="bg-BG" dirty="0">
              <a:latin typeface="Arial" pitchFamily="34" charset="0"/>
              <a:cs typeface="Vrinda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8BBECE-4ECF-4883-82E4-EE60C17619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6632"/>
            <a:ext cx="4059033" cy="5976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A9E1-1F75-45ED-8F5C-F12E410D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70" y="1124744"/>
            <a:ext cx="8743150" cy="792088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“TRINITY” – the awareness connection </a:t>
            </a:r>
            <a:b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body-soul-spirit in Dance therapy  </a:t>
            </a:r>
            <a:b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F.Levy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1992;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L.Espenak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1981).    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                           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                            </a:t>
            </a:r>
            <a:r>
              <a:rPr lang="en-US" b="1" u="sng" dirty="0">
                <a:solidFill>
                  <a:srgbClr val="B9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WHITE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bg-BG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A2A28-9178-4EC8-8277-97FE79DEB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174" y="2329741"/>
            <a:ext cx="1607820" cy="4261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DDF9E-AEFB-466C-965D-E8A6D76E8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3928" y="3093814"/>
            <a:ext cx="2644917" cy="3622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B3011D-8D74-418C-806D-E4032A6D1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36620"/>
            <a:ext cx="2808312" cy="4386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88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FD7C-D780-4F02-9C00-7BE3BA34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“TRANSFORMATION” – </a:t>
            </a:r>
            <a:b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SOUL EXPRESIONS</a:t>
            </a:r>
            <a:endParaRPr lang="bg-BG" sz="3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B761F-95CE-4164-9CEC-3197B8819C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44" y="1557455"/>
            <a:ext cx="2233151" cy="51119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BE423-0FD6-4050-8E0C-C68A7A4F4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628800"/>
            <a:ext cx="2941831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2FE46D-8B79-4CDE-8DB7-D0C8ED245D92}"/>
              </a:ext>
            </a:extLst>
          </p:cNvPr>
          <p:cNvSpPr txBox="1"/>
          <p:nvPr/>
        </p:nvSpPr>
        <p:spPr>
          <a:xfrm>
            <a:off x="3636714" y="2206429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color</a:t>
            </a:r>
            <a:endParaRPr lang="bg-BG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069BC-FF59-4E9E-AEAC-9723A26F2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14" y="2996952"/>
            <a:ext cx="2826113" cy="3700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77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061F1-408F-473E-A675-CAFC29CEC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9468544" cy="86409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“TANZ / DANCE” </a:t>
            </a:r>
            <a:b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the physical implementation </a:t>
            </a:r>
            <a:endParaRPr lang="bg-BG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1FF44C-4199-419E-BE71-665012B6B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54573"/>
            <a:ext cx="2301879" cy="5269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BDA9B-1784-40BE-B46C-6987D8D91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8" y="2794733"/>
            <a:ext cx="3204356" cy="3829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E800A-9D8E-4D23-BFC8-D174C6983FE4}"/>
              </a:ext>
            </a:extLst>
          </p:cNvPr>
          <p:cNvSpPr txBox="1"/>
          <p:nvPr/>
        </p:nvSpPr>
        <p:spPr>
          <a:xfrm>
            <a:off x="3707904" y="2060848"/>
            <a:ext cx="204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 color</a:t>
            </a:r>
            <a:endParaRPr lang="bg-BG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C6BDA2-930C-458A-85B3-9A2F07C5D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064"/>
            <a:ext cx="3635896" cy="5349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429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87F005-6EA4-4BA6-864C-FF7009729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9742" y="0"/>
            <a:ext cx="5105696" cy="8037512"/>
          </a:xfrm>
          <a:prstGeom prst="rect">
            <a:avLst/>
          </a:prstGeom>
          <a:effectLst>
            <a:glow rad="355600">
              <a:schemeClr val="accent1">
                <a:alpha val="94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66" y="4634202"/>
            <a:ext cx="9080038" cy="1937554"/>
          </a:xfrm>
        </p:spPr>
        <p:txBody>
          <a:bodyPr>
            <a:normAutofit/>
          </a:bodyPr>
          <a:lstStyle/>
          <a:p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Triune aspects TTT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more: 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https://dance-all.com/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https://therapy-dance.weebly.com/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2B27A9-A737-4C96-98FB-5DFF42975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" y="264781"/>
            <a:ext cx="1607820" cy="36804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90EC59-C0C9-42AD-899F-10A22E8E47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22283"/>
            <a:ext cx="1513449" cy="34644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70CF57-9BCB-42B8-A563-D31427414B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65" y="1681823"/>
            <a:ext cx="1607820" cy="3680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B07688-6EEB-4438-936E-2A4B876548D3}"/>
              </a:ext>
            </a:extLst>
          </p:cNvPr>
          <p:cNvSpPr txBox="1"/>
          <p:nvPr/>
        </p:nvSpPr>
        <p:spPr>
          <a:xfrm>
            <a:off x="101551" y="4201832"/>
            <a:ext cx="36110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White</a:t>
            </a:r>
          </a:p>
          <a:p>
            <a:r>
              <a:rPr lang="en-US" dirty="0"/>
              <a:t>                         Green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              Red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72464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1F761-6C7D-433D-A269-452B025ED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" y="5917754"/>
            <a:ext cx="9137104" cy="310232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               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presentation is made with the kind cooperation of:</a:t>
            </a:r>
            <a:endParaRPr lang="bg-BG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CE8224-E577-4F2A-887F-397165D90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5736" y="6129047"/>
            <a:ext cx="5097760" cy="728953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Fund Culture Bulgaria</a:t>
            </a:r>
          </a:p>
          <a:p>
            <a:pPr marL="285750" indent="-285750">
              <a:buFontTx/>
              <a:buChar char="-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school art institution ”Acad. Andrei Stojanov-2003” , Sofia</a:t>
            </a:r>
          </a:p>
          <a:p>
            <a:pPr marL="285750" indent="-285750">
              <a:buFontTx/>
              <a:buChar char="-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Photography &amp; Video: Katerina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Krasteva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Stefi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Rumenova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Tania &amp;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Ecaterina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Co.</a:t>
            </a:r>
            <a:endParaRPr lang="bg-BG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5DD77-8E0E-4822-973C-4D2D8B137E7F}"/>
              </a:ext>
            </a:extLst>
          </p:cNvPr>
          <p:cNvSpPr txBox="1"/>
          <p:nvPr/>
        </p:nvSpPr>
        <p:spPr>
          <a:xfrm>
            <a:off x="1331640" y="14995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       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kind attention!</a:t>
            </a:r>
            <a:endParaRPr lang="bg-BG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41F2C-B5BD-45E1-ACAD-734B20AB5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960" y="731255"/>
            <a:ext cx="4243184" cy="4700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1BAF2A-68B1-4B53-8D8E-1BBAB1826DE1}"/>
              </a:ext>
            </a:extLst>
          </p:cNvPr>
          <p:cNvSpPr txBox="1"/>
          <p:nvPr/>
        </p:nvSpPr>
        <p:spPr>
          <a:xfrm>
            <a:off x="827584" y="5490337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https://therapy-dance.weebly.com/</a:t>
            </a:r>
            <a:r>
              <a:rPr lang="en-US" dirty="0"/>
              <a:t>                    </a:t>
            </a:r>
            <a:r>
              <a:rPr lang="en-US" dirty="0">
                <a:hlinkClick r:id="rId4"/>
              </a:rPr>
              <a:t>iliana.psdance@gmail.com</a:t>
            </a:r>
            <a:r>
              <a:rPr lang="en-US" dirty="0"/>
              <a:t>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88541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02008A-F8AC-403F-B02A-8329BF2F7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59" y="0"/>
            <a:ext cx="5753664" cy="566124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C7F878A-878F-45C0-8207-1DBB34598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81" y="1988840"/>
            <a:ext cx="8229600" cy="646331"/>
          </a:xfrm>
        </p:spPr>
        <p:txBody>
          <a:bodyPr>
            <a:normAutofit fontScale="90000"/>
          </a:bodyPr>
          <a:lstStyle/>
          <a:p>
            <a:br>
              <a:rPr lang="bg-BG" dirty="0"/>
            </a:br>
            <a:br>
              <a:rPr lang="bg-BG" dirty="0"/>
            </a:br>
            <a:br>
              <a:rPr lang="bg-BG" dirty="0"/>
            </a:br>
            <a:r>
              <a:rPr lang="bg-BG" dirty="0"/>
              <a:t> </a:t>
            </a:r>
            <a:br>
              <a:rPr lang="bg-BG" dirty="0"/>
            </a:br>
            <a:br>
              <a:rPr lang="bg-BG" dirty="0"/>
            </a:br>
            <a:br>
              <a:rPr lang="bg-BG" dirty="0"/>
            </a:br>
            <a:br>
              <a:rPr lang="bg-BG" dirty="0"/>
            </a:br>
            <a:br>
              <a:rPr lang="bg-BG" dirty="0"/>
            </a:br>
            <a:endParaRPr lang="bg-B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1378AF-7C2F-4700-B550-3D9D6D0C864C}"/>
              </a:ext>
            </a:extLst>
          </p:cNvPr>
          <p:cNvSpPr txBox="1"/>
          <p:nvPr/>
        </p:nvSpPr>
        <p:spPr>
          <a:xfrm>
            <a:off x="179512" y="5688765"/>
            <a:ext cx="9225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92D050"/>
                </a:solidFill>
                <a:latin typeface="Impact" panose="020B0806030902050204"/>
              </a:rPr>
              <a:t>                             “  I  Dance  Bulgaria  -    Knowledge         Creativity</a:t>
            </a:r>
            <a:r>
              <a:rPr kumimoji="0" lang="bg-BG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Health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                                                funded by Bulgarian  National Fund  Culture</a:t>
            </a:r>
            <a:endParaRPr kumimoji="0" lang="bg-BG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AB9A9-4963-4C27-B3C9-03C8FF2F418F}"/>
              </a:ext>
            </a:extLst>
          </p:cNvPr>
          <p:cNvSpPr/>
          <p:nvPr/>
        </p:nvSpPr>
        <p:spPr>
          <a:xfrm>
            <a:off x="997058" y="1259463"/>
            <a:ext cx="2348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https://dance-all.com/</a:t>
            </a: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8DCBB0-3F24-4F16-B2F1-EF2EA9F758E8}"/>
              </a:ext>
            </a:extLst>
          </p:cNvPr>
          <p:cNvSpPr txBox="1"/>
          <p:nvPr/>
        </p:nvSpPr>
        <p:spPr>
          <a:xfrm>
            <a:off x="997058" y="216283"/>
            <a:ext cx="171072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Impact" panose="020B0806030902050204"/>
              </a:rPr>
              <a:t>Current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Impact" panose="020B0806030902050204"/>
              </a:rPr>
              <a:t>Project: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Impact" panose="020B080603090205020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4209BF-06DF-4294-A6BB-1308DA87C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28" y="10904"/>
            <a:ext cx="5028319" cy="56503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5FD55-382B-4D48-A2D0-EB3E7E41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754370"/>
            <a:ext cx="4450176" cy="2133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863A3-E0F7-48D7-8D7C-EDAF6EFD0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11" y="1820997"/>
            <a:ext cx="2141319" cy="213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51520" y="5784775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                                </a:t>
            </a:r>
            <a:endParaRPr lang="en-US" dirty="0"/>
          </a:p>
          <a:p>
            <a:r>
              <a:rPr lang="en-US" dirty="0"/>
              <a:t>               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Magura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cave                                   Ensemble Dance                        PANEVRITMIA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North West Bulgaria (30 000-4000 BC) </a:t>
            </a:r>
            <a:r>
              <a:rPr lang="en-US" dirty="0">
                <a:solidFill>
                  <a:srgbClr val="C0504D">
                    <a:lumMod val="50000"/>
                  </a:srgbClr>
                </a:solidFill>
              </a:rPr>
              <a:t>   (Dobruja folk area)                 (Bulgaria 1922-1944)</a:t>
            </a:r>
            <a:endParaRPr lang="bg-BG" i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Vrinda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C88B22-C2D5-490C-8C64-89842FEA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n cap="rnd" cmpd="dbl">
                  <a:solidFill>
                    <a:prstClr val="black"/>
                  </a:solidFill>
                  <a:miter lim="800000"/>
                </a:ln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THE SUN – </a:t>
            </a:r>
            <a:br>
              <a:rPr lang="en-US" sz="3600" b="1" dirty="0">
                <a:ln cap="rnd" cmpd="dbl">
                  <a:solidFill>
                    <a:prstClr val="black"/>
                  </a:solidFill>
                  <a:miter lim="800000"/>
                </a:ln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</a:br>
            <a:r>
              <a:rPr lang="en-US" sz="2200" b="1" dirty="0">
                <a:ln cap="rnd" cmpd="dbl">
                  <a:solidFill>
                    <a:prstClr val="black"/>
                  </a:solidFill>
                  <a:miter lim="800000"/>
                </a:ln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ln cap="rnd" cmpd="dbl">
                  <a:solidFill>
                    <a:prstClr val="black"/>
                  </a:solidFill>
                  <a:miter lim="800000"/>
                </a:ln>
                <a:solidFill>
                  <a:srgbClr val="00B050"/>
                </a:solidFill>
                <a:latin typeface="Times New Roman" panose="02020603050405020304" pitchFamily="18" charset="0"/>
                <a:ea typeface="Batang" pitchFamily="18" charset="-127"/>
                <a:cs typeface="Times New Roman" panose="02020603050405020304" pitchFamily="18" charset="0"/>
              </a:rPr>
              <a:t>worships, rites, powers, circle shapes and symbols are widely spread in the dance culture of the Bulgarians.</a:t>
            </a:r>
            <a:endParaRPr lang="bg-BG" sz="2200" dirty="0">
              <a:solidFill>
                <a:srgbClr val="00B05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1DFC1-C8B6-4F9F-B82B-BA39BF9E0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89910"/>
            <a:ext cx="2623328" cy="375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2093D4-8A97-4BD9-B4F1-83E19B6128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3749" y="2924944"/>
            <a:ext cx="2449835" cy="309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C32EF5DE-71C9-41EB-9D1B-3DADD2B65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463851" y="2564904"/>
            <a:ext cx="2577577" cy="3312368"/>
          </a:xfrm>
          <a:prstGeom prst="rect">
            <a:avLst/>
          </a:prstGeom>
          <a:ln w="57150" cmpd="thinThick">
            <a:noFill/>
            <a:miter lim="800000"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2727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AE355-8F2B-4698-93E0-DFE90747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1124744"/>
            <a:ext cx="8935688" cy="216024"/>
          </a:xfrm>
        </p:spPr>
        <p:txBody>
          <a:bodyPr>
            <a:noAutofit/>
          </a:bodyPr>
          <a:lstStyle/>
          <a:p>
            <a:pPr algn="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Bulgarian recreational method “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Panevritmia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b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 rays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Rila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mountain, 2019              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Panevritmia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leaded by 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        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Beinsá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Dounó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(1864-1944) </a:t>
            </a:r>
            <a:b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bg-BG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B51D7-A22F-4259-8145-58EF01C81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1" y="2348880"/>
            <a:ext cx="8503759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012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03640"/>
            <a:ext cx="9270269" cy="150872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As its author says: “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in harmony with the cosmical movements and rhythm which are creating, building and organizing the entire nature, that is why they have a powerful impact on the human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bg-BG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bg-BG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     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Panevritmia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(1938), p.66</a:t>
            </a:r>
            <a:br>
              <a:rPr lang="bg-B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endParaRPr lang="bg-BG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984" y="980728"/>
            <a:ext cx="4187957" cy="3816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742CB-0E5F-4CD0-B0DE-84DD727B4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59" y="58388"/>
            <a:ext cx="4694725" cy="2201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C37B9-0778-4021-B47C-9989C4CA4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3829"/>
            <a:ext cx="4271963" cy="34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665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5877272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                                </a:t>
            </a:r>
            <a:endParaRPr lang="en-US" dirty="0"/>
          </a:p>
          <a:p>
            <a:r>
              <a:rPr lang="en-US" dirty="0"/>
              <a:t>                          </a:t>
            </a:r>
            <a:r>
              <a:rPr lang="bg-BG" dirty="0"/>
              <a:t> </a:t>
            </a:r>
            <a:r>
              <a:rPr lang="en-US" i="1" dirty="0">
                <a:solidFill>
                  <a:srgbClr val="00B05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Dr. Iliana </a:t>
            </a:r>
            <a:r>
              <a:rPr lang="en-US" i="1" dirty="0" err="1">
                <a:solidFill>
                  <a:srgbClr val="00B05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Petrova</a:t>
            </a:r>
            <a:r>
              <a:rPr lang="en-US" i="1" dirty="0">
                <a:solidFill>
                  <a:srgbClr val="00B05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Salazar – Member of CID UNESCO </a:t>
            </a:r>
          </a:p>
          <a:p>
            <a:r>
              <a:rPr lang="en-US" i="1" dirty="0">
                <a:solidFill>
                  <a:srgbClr val="00B05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                       </a:t>
            </a:r>
            <a:r>
              <a:rPr lang="en-US" i="1" dirty="0">
                <a:latin typeface="Vrinda" panose="020B0502040204020203" pitchFamily="34" charset="0"/>
                <a:cs typeface="Vrinda" panose="020B0502040204020203" pitchFamily="34" charset="0"/>
                <a:hlinkClick r:id="rId2"/>
              </a:rPr>
              <a:t>iliana.psdance@gmail.com</a:t>
            </a:r>
            <a:r>
              <a:rPr lang="en-US" i="1" dirty="0"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endParaRPr lang="bg-BG" i="1" dirty="0">
              <a:latin typeface="Arial" pitchFamily="34" charset="0"/>
              <a:cs typeface="Vrinda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6AD4E-775A-49CB-B382-3E6887EB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84" y="600550"/>
            <a:ext cx="8229600" cy="136815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br>
              <a:rPr lang="en-US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br>
              <a:rPr lang="en-US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br>
              <a:rPr lang="en-US" sz="1400" b="1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1800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Panevritmia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performed: </a:t>
            </a:r>
            <a:br>
              <a:rPr lang="en-US" sz="1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the 1</a:t>
            </a:r>
            <a:r>
              <a:rPr lang="en-US" sz="1400" b="1" baseline="300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“prana” or “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orenda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charged sun rays-</a:t>
            </a:r>
            <a:r>
              <a:rPr lang="en-US" sz="1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early morning and in open air spaces </a:t>
            </a:r>
            <a:br>
              <a:rPr lang="en-US" sz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green grass field, meadow or mountain peaks).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bg-BG" sz="1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it is originally performed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barefoot - 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one of the last researches focused on the healthy impact  Rojer Applewhite (</a:t>
            </a:r>
            <a:r>
              <a:rPr lang="bg-BG" sz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2005</a:t>
            </a:r>
            <a:r>
              <a:rPr lang="en-US" sz="1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- his encephalogram survey and proves that the straight contact between electromagnetic fields of the Earth and human foot forms a defensive mechanism which can protect the modern human from the artificial electromagnetic fields in which he is submerged. 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br>
              <a:rPr lang="bg-BG" sz="1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body posture 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Panevritmia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is observed in the medical science as “</a:t>
            </a:r>
            <a:r>
              <a:rPr lang="en-US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a model of movement activity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” which improves the body posture, normalize the blood pressure, cholesterol levels, nervous system(</a:t>
            </a:r>
            <a:r>
              <a:rPr lang="en-US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Chervenkova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2013) 2013).</a:t>
            </a:r>
            <a:endParaRPr lang="bg-BG" sz="14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56A4C-8168-41D3-9EB2-D35329672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924944"/>
            <a:ext cx="4464496" cy="264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0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59" y="5733256"/>
            <a:ext cx="8946741" cy="1508720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br>
              <a:rPr lang="en-US" sz="3200" dirty="0">
                <a:solidFill>
                  <a:srgbClr val="00B050"/>
                </a:solidFill>
              </a:rPr>
            </a:b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“</a:t>
            </a:r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Panevritmia</a:t>
            </a: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has a proven healthy impact on the performers because of its total implementation of the trinity aspect </a:t>
            </a:r>
            <a:b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body-soul-spirit – dance - music - songs.</a:t>
            </a:r>
            <a:b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9EA35A2-A80F-44F0-86A0-0B3EEDCE98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" r="7549"/>
          <a:stretch>
            <a:fillRect/>
          </a:stretch>
        </p:blipFill>
        <p:spPr>
          <a:xfrm>
            <a:off x="60550" y="46657"/>
            <a:ext cx="3856866" cy="289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C99139-BEFB-4BCB-9FC2-17BA90C9F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93080"/>
            <a:ext cx="3800641" cy="225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0495EC-9CE4-4FF7-9BDE-B839BD0EB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8" y="3677904"/>
            <a:ext cx="2922234" cy="1839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43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5212-6B1B-467F-B005-84921B5C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0050"/>
            <a:ext cx="8604448" cy="85010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TRINITY TRANSFORMING TANZ - TTT</a:t>
            </a:r>
            <a:endParaRPr lang="bg-BG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03E63-6FD8-4136-ADF2-4E367D590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06369"/>
            <a:ext cx="6408712" cy="5320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94A7D-A999-40B8-AA51-F71B7FE07A3A}"/>
              </a:ext>
            </a:extLst>
          </p:cNvPr>
          <p:cNvSpPr txBox="1"/>
          <p:nvPr/>
        </p:nvSpPr>
        <p:spPr>
          <a:xfrm>
            <a:off x="2483768" y="636333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 Dr. Iliana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Petrova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Salazar  </a:t>
            </a: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31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E5212-6B1B-467F-B005-84921B5C0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76" y="218758"/>
            <a:ext cx="8604448" cy="85010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TRINITY TRANSFORMING TANZ – TTT method</a:t>
            </a:r>
            <a:b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implemented the trinity model of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Panevritmia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Bulgarian flag:  </a:t>
            </a:r>
            <a:endParaRPr lang="bg-BG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A3133A-0786-41B8-B90E-FC48D93E3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1537947"/>
            <a:ext cx="7884368" cy="5261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7A14D67-5D0B-4D22-A083-5F23FFCD8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6393264"/>
              </p:ext>
            </p:extLst>
          </p:nvPr>
        </p:nvGraphicFramePr>
        <p:xfrm>
          <a:off x="179512" y="1537948"/>
          <a:ext cx="9217024" cy="4627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557307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644</Words>
  <Application>Microsoft Office PowerPoint</Application>
  <PresentationFormat>On-screen Show (4:3)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Calibri</vt:lpstr>
      <vt:lpstr>Impact</vt:lpstr>
      <vt:lpstr>Times New Roman</vt:lpstr>
      <vt:lpstr>Vrinda</vt:lpstr>
      <vt:lpstr>Office Theme</vt:lpstr>
      <vt:lpstr>Main Event</vt:lpstr>
      <vt:lpstr>PowerPoint Presentation</vt:lpstr>
      <vt:lpstr>         </vt:lpstr>
      <vt:lpstr>THE SUN –  - worships, rites, powers, circle shapes and symbols are widely spread in the dance culture of the Bulgarians.</vt:lpstr>
      <vt:lpstr>The Bulgarian recreational method “Panevritmia” Sun rays – Rila mountain, 2019               Panevritmia leaded by  Master         Beinsá Dounó (1864-1944)                         </vt:lpstr>
      <vt:lpstr>                     As its author says: “in harmony with the cosmical movements and rhythm which are creating, building and organizing the entire nature, that is why they have a powerful impact on the human.”       Panevritmia (1938), p.66  </vt:lpstr>
      <vt:lpstr>   The Panevritmia is performed:   - under the 1st “prana” or “orenda” charged sun rays- early morning and in open air spaces  (green grass field, meadow or mountain peaks).  - it is originally performed barefoot - In one of the last researches focused on the healthy impact  Rojer Applewhite (2005) - his encephalogram survey and proves that the straight contact between electromagnetic fields of the Earth and human foot forms a defensive mechanism which can protect the modern human from the artificial electromagnetic fields in which he is submerged.  - - body posture Panevritmia is observed in the medical science as “a model of movement activity” which improves the body posture, normalize the blood pressure, cholesterol levels, nervous system(Chervenkova 2013) 2013).</vt:lpstr>
      <vt:lpstr>                      The “Panevritmia” has a proven healthy impact on the performers because of its total implementation of the trinity aspect  – body-soul-spirit – dance - music - songs. </vt:lpstr>
      <vt:lpstr>TRINITY TRANSFORMING TANZ - TTT</vt:lpstr>
      <vt:lpstr>TRINITY TRANSFORMING TANZ – TTT method  implemented the trinity model of Panevritmia by the Bulgarian flag:  </vt:lpstr>
      <vt:lpstr>   “TRINITY” – the awareness connection         body-soul-spirit in Dance therapy           (F.Levy, 1992; L.Espenak, 1981).                                                                 WHITE color</vt:lpstr>
      <vt:lpstr>“TRANSFORMATION” –  THE SOUL EXPRESIONS</vt:lpstr>
      <vt:lpstr>“TANZ / DANCE”  – the physical implementation </vt:lpstr>
      <vt:lpstr> Triune aspects TTT See more:  https://dance-all.com/ https://therapy-dance.weebly.com/ </vt:lpstr>
      <vt:lpstr>                           This presentation is made with the kind cooperation of: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Лечебният танц-древен и вечен</dc:title>
  <dc:creator>Admin</dc:creator>
  <cp:lastModifiedBy>User</cp:lastModifiedBy>
  <cp:revision>215</cp:revision>
  <dcterms:created xsi:type="dcterms:W3CDTF">2016-06-02T07:20:14Z</dcterms:created>
  <dcterms:modified xsi:type="dcterms:W3CDTF">2022-05-17T05:48:25Z</dcterms:modified>
</cp:coreProperties>
</file>